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300" r:id="rId4"/>
    <p:sldId id="294" r:id="rId5"/>
    <p:sldId id="295" r:id="rId6"/>
    <p:sldId id="297" r:id="rId7"/>
    <p:sldId id="303" r:id="rId8"/>
    <p:sldId id="305" r:id="rId9"/>
    <p:sldId id="304" r:id="rId10"/>
    <p:sldId id="302" r:id="rId11"/>
    <p:sldId id="306" r:id="rId12"/>
    <p:sldId id="270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3" autoAdjust="0"/>
    <p:restoredTop sz="87320" autoAdjust="0"/>
  </p:normalViewPr>
  <p:slideViewPr>
    <p:cSldViewPr snapToGrid="0">
      <p:cViewPr varScale="1">
        <p:scale>
          <a:sx n="141" d="100"/>
          <a:sy n="141" d="100"/>
        </p:scale>
        <p:origin x="960" y="1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2024-04-02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7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455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64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75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050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012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762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52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두개의 클러스터로 나누고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 결과와 실제 레이블 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Cross-Entropy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계산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비디오 특징 벡터 간의 유사성을 기반으로 계산되며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서로 유사한 비디오 특징을 유사한 방식으로 처리하도록 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058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16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8ED5B06-90F0-4CF4-AE7C-A13AB71034B4}"/>
              </a:ext>
            </a:extLst>
          </p:cNvPr>
          <p:cNvSpPr/>
          <p:nvPr/>
        </p:nvSpPr>
        <p:spPr>
          <a:xfrm>
            <a:off x="6858000" y="1"/>
            <a:ext cx="5334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8052" y="1187933"/>
            <a:ext cx="5267393" cy="2387600"/>
          </a:xfrm>
        </p:spPr>
        <p:txBody>
          <a:bodyPr>
            <a:noAutofit/>
          </a:bodyPr>
          <a:lstStyle/>
          <a:p>
            <a:r>
              <a:rPr lang="en-US" altLang="ko-KR" sz="3600" i="1" dirty="0">
                <a:latin typeface="Georgia" panose="02040502050405020303" pitchFamily="18" charset="0"/>
              </a:rPr>
              <a:t>Unbiased Multiple Instance Learning for Weakly Supervised Video Anomaly Detection</a:t>
            </a:r>
            <a:endParaRPr lang="ko-KR" altLang="en-US" sz="3600" i="1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5210" y="3575533"/>
            <a:ext cx="4665962" cy="1187932"/>
          </a:xfrm>
        </p:spPr>
        <p:txBody>
          <a:bodyPr>
            <a:normAutofit/>
          </a:bodyPr>
          <a:lstStyle/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Paper review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B941B4-70D7-4C54-BB7F-26210ED71985}"/>
              </a:ext>
            </a:extLst>
          </p:cNvPr>
          <p:cNvSpPr txBox="1">
            <a:spLocks/>
          </p:cNvSpPr>
          <p:nvPr/>
        </p:nvSpPr>
        <p:spPr>
          <a:xfrm>
            <a:off x="7215210" y="5369167"/>
            <a:ext cx="4665962" cy="118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Georgia" panose="02040502050405020303" pitchFamily="18" charset="0"/>
              </a:rPr>
              <a:t>Gibeom</a:t>
            </a:r>
            <a:r>
              <a:rPr lang="en-US" altLang="ko-KR" sz="1800" dirty="0">
                <a:latin typeface="Georgia" panose="02040502050405020303" pitchFamily="18" charset="0"/>
              </a:rPr>
              <a:t> Kim (UST)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710242-9851-4417-96F8-06D44A8E7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C249872-4CE4-4458-BC5B-9636C7BCD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Shows better result than current state-of-the-art methods on UCF-Crime and TAD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Models that improve on the biased approach of learning only normal/non-normal snippets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Remove context bias by separating unsupervised clusters from ambiguous snippets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The method of unsupervised clusters in ambiguous snippets might be used for various tasks.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54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96CA94-77E9-4380-B44B-4AD7FB4E3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76" y="1493144"/>
            <a:ext cx="6009415" cy="49855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64356C-1787-477C-A4F8-8C188A92B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775" y="2146445"/>
            <a:ext cx="5010849" cy="40010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AC192F5-9F0C-4266-8055-226FE9A849ED}"/>
              </a:ext>
            </a:extLst>
          </p:cNvPr>
          <p:cNvSpPr/>
          <p:nvPr/>
        </p:nvSpPr>
        <p:spPr>
          <a:xfrm>
            <a:off x="8243147" y="5791200"/>
            <a:ext cx="3325706" cy="264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02BBC6-7E9D-45F8-B5FE-676579447112}"/>
              </a:ext>
            </a:extLst>
          </p:cNvPr>
          <p:cNvSpPr/>
          <p:nvPr/>
        </p:nvSpPr>
        <p:spPr>
          <a:xfrm>
            <a:off x="339376" y="4704079"/>
            <a:ext cx="2159984" cy="1825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035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Georgia" panose="02040502050405020303" pitchFamily="18" charset="0"/>
              </a:rPr>
              <a:t>Thank you</a:t>
            </a:r>
            <a:endParaRPr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0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Index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8F01B7A-7B1A-44DB-BD8C-14C2DE01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Paper abstract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1-1. Multiple Instance Learning (MIL)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Model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Conclusion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B1168F5-E787-4FCD-808B-FF2F08EB4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UMIL introduces an unbiased learning approach to solve the context bias issue in traditional MIL.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The dataset is divided into two dataset: a confident set and an ambiguous set.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Also ambiguous set is clustered into two dataset.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During training, similar datasets are trained to produce similar outputs, while different snippets yield different outputs.</a:t>
            </a:r>
          </a:p>
        </p:txBody>
      </p:sp>
    </p:spTree>
    <p:extLst>
      <p:ext uri="{BB962C8B-B14F-4D97-AF65-F5344CB8AC3E}">
        <p14:creationId xmlns:p14="http://schemas.microsoft.com/office/powerpoint/2010/main" val="387789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46213B-A525-4A24-BD1E-1EA94EB87EF0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D14E169-69A3-43C5-94C8-AADE50E3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A type of weakly supervised learning algorithm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Training set consists of labeled "bags," each containing multiple instances.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A bag is typically labeled positive if at least one instance in it is positive, and negative if all instances are negative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Train a model that can predict the labels of unseen bags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FBCD949-31FF-4A62-97F9-D70FC50C5F0F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1-1. Multiple Instance Learning (MIL)</a:t>
            </a:r>
          </a:p>
        </p:txBody>
      </p:sp>
      <p:pic>
        <p:nvPicPr>
          <p:cNvPr id="1026" name="Picture 2" descr="https://miro.medium.com/v2/resize:fit:700/1*2dHiAk7NnBNh-jC18Q1X6A.png">
            <a:extLst>
              <a:ext uri="{FF2B5EF4-FFF2-40B4-BE49-F238E27FC236}">
                <a16:creationId xmlns:a16="http://schemas.microsoft.com/office/drawing/2014/main" id="{FC44B7BD-C049-48CF-AD0B-1142401B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538" y="4815839"/>
            <a:ext cx="4762923" cy="168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0E9499-4E1D-4CD2-B654-421C98580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52" y="4872164"/>
            <a:ext cx="1444414" cy="14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51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E9CB51-CB3A-4BBF-8498-36D429722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4948"/>
            <a:ext cx="12192000" cy="566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14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BA3D9FB-F06F-430C-B1CE-116C1F941B1D}"/>
              </a:ext>
            </a:extLst>
          </p:cNvPr>
          <p:cNvSpPr txBox="1">
            <a:spLocks/>
          </p:cNvSpPr>
          <p:nvPr/>
        </p:nvSpPr>
        <p:spPr>
          <a:xfrm>
            <a:off x="838199" y="1362074"/>
            <a:ext cx="10515599" cy="28704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/>
            </a:pPr>
            <a:r>
              <a:rPr lang="en-US" altLang="ko-KR" dirty="0">
                <a:latin typeface="Georgia" panose="02040502050405020303" pitchFamily="18" charset="0"/>
              </a:rPr>
              <a:t>Dataset preprocess</a:t>
            </a:r>
          </a:p>
          <a:p>
            <a:pPr marL="0" indent="0">
              <a:buNone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Make image data bags(=snippets) to train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Divide snippets to confidence set and ambiguous set by using anomaly head </a:t>
            </a:r>
            <a:r>
              <a:rPr lang="en-US" altLang="ko-KR" i="1" dirty="0">
                <a:latin typeface="Georgia" panose="02040502050405020303" pitchFamily="18" charset="0"/>
              </a:rPr>
              <a:t>f</a:t>
            </a:r>
          </a:p>
          <a:p>
            <a:pPr marL="0" indent="0">
              <a:buNone/>
            </a:pPr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0039D8-9197-4C58-B5C8-C78D2E0D3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646"/>
          <a:stretch/>
        </p:blipFill>
        <p:spPr>
          <a:xfrm>
            <a:off x="0" y="4238800"/>
            <a:ext cx="12192000" cy="25142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51943C-5E67-4520-8304-4A505ACA50AF}"/>
              </a:ext>
            </a:extLst>
          </p:cNvPr>
          <p:cNvSpPr/>
          <p:nvPr/>
        </p:nvSpPr>
        <p:spPr>
          <a:xfrm>
            <a:off x="3312160" y="6259156"/>
            <a:ext cx="2120053" cy="493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EDE7DC-B316-4183-835B-E595BE483C76}"/>
              </a:ext>
            </a:extLst>
          </p:cNvPr>
          <p:cNvSpPr/>
          <p:nvPr/>
        </p:nvSpPr>
        <p:spPr>
          <a:xfrm>
            <a:off x="2949786" y="6506104"/>
            <a:ext cx="2120053" cy="347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536B35-9376-4E9F-8007-9FDED1A1FA7F}"/>
              </a:ext>
            </a:extLst>
          </p:cNvPr>
          <p:cNvSpPr/>
          <p:nvPr/>
        </p:nvSpPr>
        <p:spPr>
          <a:xfrm>
            <a:off x="220133" y="6506104"/>
            <a:ext cx="2120053" cy="347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73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BA3D9FB-F06F-430C-B1CE-116C1F941B1D}"/>
              </a:ext>
            </a:extLst>
          </p:cNvPr>
          <p:cNvSpPr txBox="1">
            <a:spLocks/>
          </p:cNvSpPr>
          <p:nvPr/>
        </p:nvSpPr>
        <p:spPr>
          <a:xfrm>
            <a:off x="838200" y="1362074"/>
            <a:ext cx="5969000" cy="5275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 startAt="2"/>
            </a:pPr>
            <a:r>
              <a:rPr lang="en-US" altLang="ko-KR" dirty="0">
                <a:latin typeface="Georgia" panose="02040502050405020303" pitchFamily="18" charset="0"/>
              </a:rPr>
              <a:t>Train with confidence set</a:t>
            </a:r>
          </a:p>
          <a:p>
            <a:pPr marL="0" indent="0">
              <a:buNone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Extract feature by using pretrained model(</a:t>
            </a:r>
            <a:r>
              <a:rPr lang="el-GR" altLang="ko-KR" dirty="0">
                <a:latin typeface="Georgia" panose="02040502050405020303" pitchFamily="18" charset="0"/>
              </a:rPr>
              <a:t>θ</a:t>
            </a:r>
            <a:r>
              <a:rPr lang="en-US" altLang="ko-KR" dirty="0">
                <a:latin typeface="Georgia" panose="02040502050405020303" pitchFamily="18" charset="0"/>
              </a:rPr>
              <a:t>, e.g. X-CLIP)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Calculate the confidence of the snippets by using anomaly head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Update the model with binary cross entropy loss of confidence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C808DF-7ABF-451A-A3A1-A5BC2EEA6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22"/>
          <a:stretch/>
        </p:blipFill>
        <p:spPr>
          <a:xfrm>
            <a:off x="6918286" y="1584960"/>
            <a:ext cx="5002780" cy="453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75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BA3D9FB-F06F-430C-B1CE-116C1F941B1D}"/>
              </a:ext>
            </a:extLst>
          </p:cNvPr>
          <p:cNvSpPr txBox="1">
            <a:spLocks/>
          </p:cNvSpPr>
          <p:nvPr/>
        </p:nvSpPr>
        <p:spPr>
          <a:xfrm>
            <a:off x="5684520" y="1362074"/>
            <a:ext cx="5969000" cy="52757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 startAt="3"/>
            </a:pPr>
            <a:r>
              <a:rPr lang="en-US" altLang="ko-KR" dirty="0">
                <a:latin typeface="Georgia" panose="02040502050405020303" pitchFamily="18" charset="0"/>
              </a:rPr>
              <a:t>Train with ambiguous set</a:t>
            </a:r>
          </a:p>
          <a:p>
            <a:pPr marL="0" indent="0">
              <a:buNone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Divide snippets to two cluster by using cluster head </a:t>
            </a:r>
            <a:r>
              <a:rPr lang="en-US" altLang="ko-KR" i="1" dirty="0">
                <a:latin typeface="Georgia" panose="02040502050405020303" pitchFamily="18" charset="0"/>
              </a:rPr>
              <a:t>g</a:t>
            </a:r>
            <a:r>
              <a:rPr lang="en-US" altLang="ko-KR" dirty="0">
                <a:latin typeface="Georgia" panose="02040502050405020303" pitchFamily="18" charset="0"/>
              </a:rPr>
              <a:t>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Extract feature by using pretrained model(</a:t>
            </a:r>
            <a:r>
              <a:rPr lang="el-GR" altLang="ko-KR" dirty="0">
                <a:latin typeface="Georgia" panose="02040502050405020303" pitchFamily="18" charset="0"/>
              </a:rPr>
              <a:t>θ</a:t>
            </a:r>
            <a:r>
              <a:rPr lang="en-US" altLang="ko-KR" dirty="0">
                <a:latin typeface="Georgia" panose="02040502050405020303" pitchFamily="18" charset="0"/>
              </a:rPr>
              <a:t>, e.g. X-CLIP)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Calculate the confidence of the snippets by using anomaly head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Update the model with binary cross entropy loss of confidence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C808DF-7ABF-451A-A3A1-A5BC2EEA6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" r="51349"/>
          <a:stretch/>
        </p:blipFill>
        <p:spPr>
          <a:xfrm>
            <a:off x="616200" y="1584960"/>
            <a:ext cx="4747260" cy="453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8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BA3D9FB-F06F-430C-B1CE-116C1F941B1D}"/>
              </a:ext>
            </a:extLst>
          </p:cNvPr>
          <p:cNvSpPr txBox="1">
            <a:spLocks/>
          </p:cNvSpPr>
          <p:nvPr/>
        </p:nvSpPr>
        <p:spPr>
          <a:xfrm>
            <a:off x="838200" y="1362074"/>
            <a:ext cx="5969000" cy="52757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Georgia" panose="02040502050405020303" pitchFamily="18" charset="0"/>
              </a:rPr>
              <a:t>Red circle: Confident Set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Blue circle: Ambiguous Set</a:t>
            </a:r>
          </a:p>
          <a:p>
            <a:r>
              <a:rPr lang="ko-KR" altLang="en-US" dirty="0">
                <a:latin typeface="Georgia" panose="02040502050405020303" pitchFamily="18" charset="0"/>
              </a:rPr>
              <a:t>●</a:t>
            </a:r>
            <a:r>
              <a:rPr lang="pt-BR" altLang="ko-KR" dirty="0">
                <a:latin typeface="Georgia" panose="02040502050405020303" pitchFamily="18" charset="0"/>
              </a:rPr>
              <a:t> : Normal sample</a:t>
            </a:r>
          </a:p>
          <a:p>
            <a:r>
              <a:rPr lang="ko-KR" altLang="en-US" dirty="0">
                <a:latin typeface="Georgia" panose="02040502050405020303" pitchFamily="18" charset="0"/>
              </a:rPr>
              <a:t>▲ </a:t>
            </a:r>
            <a:r>
              <a:rPr lang="pt-BR" altLang="ko-KR" dirty="0">
                <a:latin typeface="Georgia" panose="02040502050405020303" pitchFamily="18" charset="0"/>
              </a:rPr>
              <a:t>: Abnormal sample</a:t>
            </a:r>
          </a:p>
          <a:p>
            <a:r>
              <a:rPr lang="pt-BR" altLang="ko-KR" dirty="0">
                <a:latin typeface="Georgia" panose="02040502050405020303" pitchFamily="18" charset="0"/>
              </a:rPr>
              <a:t>Gray instances : Failure cases</a:t>
            </a:r>
          </a:p>
          <a:p>
            <a:endParaRPr lang="pt-BR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Red line : The classifier trained under MIL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Blue line : Ambiguous snippets clustering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Black line : The invariant classifier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765C99-C5C5-4DDC-A58F-E5FC90CF7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051" y="2357967"/>
            <a:ext cx="46005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58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2210</TotalTime>
  <Words>427</Words>
  <Application>Microsoft Office PowerPoint</Application>
  <PresentationFormat>와이드스크린</PresentationFormat>
  <Paragraphs>85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Georgia</vt:lpstr>
      <vt:lpstr>Office 테마</vt:lpstr>
      <vt:lpstr>Unbiased Multiple Instance Learning for Weakly Supervised Video Anomaly Detection</vt:lpstr>
      <vt:lpstr>Index</vt:lpstr>
      <vt:lpstr>1. Paper abstract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user02</cp:lastModifiedBy>
  <cp:revision>330</cp:revision>
  <dcterms:created xsi:type="dcterms:W3CDTF">2023-09-03T23:41:12Z</dcterms:created>
  <dcterms:modified xsi:type="dcterms:W3CDTF">2024-04-02T05:13:00Z</dcterms:modified>
  <cp:version/>
</cp:coreProperties>
</file>